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7" r:id="rId2"/>
    <p:sldId id="292" r:id="rId3"/>
    <p:sldId id="300" r:id="rId4"/>
    <p:sldId id="278" r:id="rId5"/>
    <p:sldId id="299" r:id="rId6"/>
    <p:sldId id="294" r:id="rId7"/>
    <p:sldId id="295" r:id="rId8"/>
    <p:sldId id="296" r:id="rId9"/>
    <p:sldId id="280" r:id="rId10"/>
    <p:sldId id="281" r:id="rId11"/>
    <p:sldId id="283" r:id="rId12"/>
    <p:sldId id="285" r:id="rId13"/>
    <p:sldId id="263" r:id="rId14"/>
    <p:sldId id="264" r:id="rId15"/>
    <p:sldId id="297" r:id="rId16"/>
    <p:sldId id="29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0" autoAdjust="0"/>
    <p:restoredTop sz="92359" autoAdjust="0"/>
  </p:normalViewPr>
  <p:slideViewPr>
    <p:cSldViewPr>
      <p:cViewPr>
        <p:scale>
          <a:sx n="100" d="100"/>
          <a:sy n="100" d="100"/>
        </p:scale>
        <p:origin x="-456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20DC36-1BC9-42B7-AC6C-F9B881FCEF2E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60DA875-3FC5-4810-B7C8-4742D4C607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794C1-F8CE-4D3A-81E0-FA8F1D88B350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580A2-B8B1-4708-AEC3-DECEA0B5D4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267F8-92C9-495D-84D0-8FDDDD235B3C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2FF94-B588-41B9-B993-82981D483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42A5A9-1DD6-48E1-B97F-C63BCC173574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D1E64FB-17EC-4059-A2D2-3D713BDE60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36085-6FD9-470F-8CFC-C56334DBD918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5443F-CC51-4F5D-897A-7234FD4B7B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06EB11-692F-450A-9D55-4297CD640A92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AF3AD7-E012-42E8-A51D-03FC9680E6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1FC5AC-A937-42C9-B88D-161CCC76F94D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1E71481-636D-4962-8E45-9AE970B506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D84BD-CD03-41F4-91AF-5F3ECBB5503D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1CFCB-030D-480D-9460-F4DA09C552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C3BBD-7BCA-4EE6-8E64-AB3B82367E0F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2A4F7-21B1-4E97-BCA9-897CAA0EFB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C8B3E-B0A7-4659-963A-7EA043049B62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B4307-889A-45B2-959A-BA9C1DD767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3BE47C-099A-4C86-BF97-E05E3929F1B0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12D27-B9D5-4CC5-8D30-2A9318D532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0359C07-DDD6-42BA-92D4-F11E6624E3D8}" type="datetimeFigureOut">
              <a:rPr lang="ru-RU" smtClean="0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A5B903A-0CFB-479C-87E8-EF6DDF5A9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333375"/>
            <a:ext cx="7408862" cy="5792788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 typeface="Symbol" pitchFamily="18" charset="2"/>
              <a:buNone/>
              <a:tabLst>
                <a:tab pos="342900" algn="l"/>
              </a:tabLst>
            </a:pPr>
            <a:r>
              <a:rPr lang="uk-UA" sz="2800" b="1" i="1" dirty="0" smtClean="0">
                <a:solidFill>
                  <a:srgbClr val="0D0D0D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Презентація </a:t>
            </a:r>
          </a:p>
          <a:p>
            <a:pPr marL="0" indent="0" algn="ctr">
              <a:spcBef>
                <a:spcPct val="0"/>
              </a:spcBef>
              <a:tabLst>
                <a:tab pos="342900" algn="l"/>
              </a:tabLst>
            </a:pPr>
            <a:r>
              <a:rPr lang="uk-UA" sz="2800" b="1" i="1" dirty="0" smtClean="0">
                <a:solidFill>
                  <a:srgbClr val="0D0D0D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 досвіду роботи вчителя </a:t>
            </a:r>
            <a:r>
              <a:rPr lang="uk-UA" b="1" i="1" dirty="0" smtClean="0">
                <a:solidFill>
                  <a:srgbClr val="0D0D0D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0" algn="ctr">
              <a:spcBef>
                <a:spcPct val="0"/>
              </a:spcBef>
              <a:buFont typeface="Symbol" pitchFamily="18" charset="2"/>
              <a:buNone/>
              <a:tabLst>
                <a:tab pos="342900" algn="l"/>
              </a:tabLst>
            </a:pPr>
            <a:r>
              <a:rPr lang="ru-RU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Стратійчука</a:t>
            </a:r>
            <a:r>
              <a:rPr lang="ru-RU" dirty="0" smtClean="0">
                <a:latin typeface="Arial" charset="0"/>
                <a:ea typeface="Calibri" pitchFamily="34" charset="0"/>
                <a:cs typeface="Times New Roman" pitchFamily="18" charset="0"/>
              </a:rPr>
              <a:t> Василя </a:t>
            </a:r>
            <a:r>
              <a:rPr lang="ru-RU" dirty="0" err="1" smtClean="0">
                <a:latin typeface="Arial" charset="0"/>
                <a:ea typeface="Calibri" pitchFamily="34" charset="0"/>
                <a:cs typeface="Times New Roman" pitchFamily="18" charset="0"/>
              </a:rPr>
              <a:t>Івановича</a:t>
            </a:r>
            <a:endParaRPr lang="ru-RU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ad\Desktop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370337" cy="4482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44" y="2650862"/>
            <a:ext cx="4143920" cy="3107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Знання </a:t>
            </a:r>
            <a:r>
              <a:rPr lang="uk-UA" sz="4400" b="1" dirty="0">
                <a:solidFill>
                  <a:schemeClr val="tx1"/>
                </a:solidFill>
              </a:rPr>
              <a:t>повинні мати практичні </a:t>
            </a:r>
            <a:r>
              <a:rPr lang="uk-UA" sz="4400" b="1" dirty="0" smtClean="0">
                <a:solidFill>
                  <a:schemeClr val="tx1"/>
                </a:solidFill>
              </a:rPr>
              <a:t>застосування.</a:t>
            </a:r>
            <a:endParaRPr lang="uk-UA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1"/>
                </a:solidFill>
              </a:rPr>
              <a:t>Найкращі приклади – з </a:t>
            </a:r>
            <a:r>
              <a:rPr lang="uk-UA" sz="4400" b="1" dirty="0" smtClean="0">
                <a:solidFill>
                  <a:schemeClr val="tx1"/>
                </a:solidFill>
              </a:rPr>
              <a:t>життя.</a:t>
            </a:r>
            <a:endParaRPr lang="uk-UA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1"/>
                </a:solidFill>
              </a:rPr>
              <a:t>Вимагати від дітей те, що знаєш і робиш </a:t>
            </a:r>
            <a:r>
              <a:rPr lang="uk-UA" sz="4400" b="1" dirty="0" smtClean="0">
                <a:solidFill>
                  <a:schemeClr val="tx1"/>
                </a:solidFill>
              </a:rPr>
              <a:t>сам.</a:t>
            </a:r>
            <a:endParaRPr lang="uk-UA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Пам'ятати</a:t>
            </a:r>
            <a:r>
              <a:rPr lang="uk-UA" sz="4400" b="1" dirty="0">
                <a:solidFill>
                  <a:schemeClr val="tx1"/>
                </a:solidFill>
              </a:rPr>
              <a:t>: не помиляється той, хто нічого не </a:t>
            </a:r>
            <a:r>
              <a:rPr lang="uk-UA" sz="4400" b="1" dirty="0" smtClean="0">
                <a:solidFill>
                  <a:schemeClr val="tx1"/>
                </a:solidFill>
              </a:rPr>
              <a:t>робить.</a:t>
            </a:r>
            <a:endParaRPr lang="uk-UA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1"/>
                </a:solidFill>
              </a:rPr>
              <a:t>Не забувати: дитина має право на власну </a:t>
            </a:r>
            <a:r>
              <a:rPr lang="uk-UA" sz="4400" b="1" dirty="0" smtClean="0">
                <a:solidFill>
                  <a:schemeClr val="tx1"/>
                </a:solidFill>
              </a:rPr>
              <a:t>думку.</a:t>
            </a:r>
            <a:endParaRPr lang="uk-UA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1"/>
                </a:solidFill>
              </a:rPr>
              <a:t>Бути </a:t>
            </a:r>
            <a:r>
              <a:rPr lang="uk-UA" sz="4400" b="1" dirty="0" smtClean="0">
                <a:solidFill>
                  <a:schemeClr val="tx1"/>
                </a:solidFill>
              </a:rPr>
              <a:t>об'єктивною завжди.</a:t>
            </a:r>
            <a:endParaRPr lang="uk-UA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1"/>
                </a:solidFill>
              </a:rPr>
              <a:t>Постійно </a:t>
            </a:r>
            <a:r>
              <a:rPr lang="uk-UA" sz="4400" b="1" dirty="0" smtClean="0">
                <a:solidFill>
                  <a:schemeClr val="tx1"/>
                </a:solidFill>
              </a:rPr>
              <a:t>самовдосконалюватись.</a:t>
            </a:r>
            <a:endParaRPr lang="uk-UA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1"/>
                </a:solidFill>
              </a:rPr>
              <a:t>Любити і поважати дітей.</a:t>
            </a:r>
            <a:endParaRPr lang="ru-RU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Щоб навчити дітей, потрібно викликати в них інтерес до предмета.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Двойная волна 3"/>
          <p:cNvSpPr/>
          <p:nvPr/>
        </p:nvSpPr>
        <p:spPr>
          <a:xfrm>
            <a:off x="611560" y="188640"/>
            <a:ext cx="6480720" cy="1296144"/>
          </a:xfrm>
          <a:prstGeom prst="doubleWave">
            <a:avLst>
              <a:gd name="adj1" fmla="val 6250"/>
              <a:gd name="adj2" fmla="val -1664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Педагогічні сходинки вчителя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650" y="2105024"/>
            <a:ext cx="7524750" cy="4752975"/>
          </a:xfrm>
        </p:spPr>
        <p:txBody>
          <a:bodyPr rtlCol="0">
            <a:noAutofit/>
          </a:bodyPr>
          <a:lstStyle/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</a:rPr>
              <a:t>Усний залік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</a:rPr>
              <a:t>Самоконтроль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</a:rPr>
              <a:t> Взаємоконтроль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</a:rPr>
              <a:t>Контрольна робота</a:t>
            </a:r>
          </a:p>
          <a:p>
            <a:pPr marL="342900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</a:rPr>
              <a:t>Самостійна робота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b="1" dirty="0">
                <a:solidFill>
                  <a:schemeClr val="tx1"/>
                </a:solidFill>
              </a:rPr>
              <a:t>Тестування 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b="1" dirty="0" smtClean="0">
                <a:solidFill>
                  <a:schemeClr val="tx1"/>
                </a:solidFill>
              </a:rPr>
              <a:t>       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3563888" y="620688"/>
            <a:ext cx="5112568" cy="1440160"/>
          </a:xfrm>
          <a:prstGeom prst="wave">
            <a:avLst>
              <a:gd name="adj1" fmla="val 12500"/>
              <a:gd name="adj2" fmla="val -2893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Форми контролю знань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843808" y="494062"/>
            <a:ext cx="4032448" cy="14401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/>
                </a:solidFill>
              </a:rPr>
              <a:t>Самовдосконалення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F:\_my_pictures\iERzlV27VR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683569" y="2492897"/>
            <a:ext cx="3960439" cy="2747353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6" name="Picture 3" descr="F:\_my_pictures\x1RsWZJxzK0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364088" y="2561722"/>
            <a:ext cx="3491880" cy="2678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451850" cy="1341438"/>
          </a:xfrm>
        </p:spPr>
        <p:txBody>
          <a:bodyPr/>
          <a:lstStyle/>
          <a:p>
            <a:r>
              <a:rPr lang="uk-UA" sz="3200" b="1" smtClean="0">
                <a:solidFill>
                  <a:schemeClr val="tx1"/>
                </a:solidFill>
              </a:rPr>
              <a:t>Таблиця результативності </a:t>
            </a:r>
            <a:r>
              <a:rPr lang="ru-RU" sz="3200" b="1" smtClean="0">
                <a:solidFill>
                  <a:schemeClr val="tx1"/>
                </a:solidFill>
              </a:rPr>
              <a:t/>
            </a:r>
            <a:br>
              <a:rPr lang="ru-RU" sz="3200" b="1" smtClean="0">
                <a:solidFill>
                  <a:schemeClr val="tx1"/>
                </a:solidFill>
              </a:rPr>
            </a:br>
            <a:endParaRPr lang="en-US" sz="320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133898"/>
              </p:ext>
            </p:extLst>
          </p:nvPr>
        </p:nvGraphicFramePr>
        <p:xfrm>
          <a:off x="0" y="980728"/>
          <a:ext cx="8496821" cy="574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74"/>
                <a:gridCol w="825555"/>
                <a:gridCol w="825555"/>
                <a:gridCol w="2687899"/>
                <a:gridCol w="1248022"/>
                <a:gridCol w="2428216"/>
              </a:tblGrid>
              <a:tr h="7792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Роки </a:t>
                      </a:r>
                    </a:p>
                  </a:txBody>
                  <a:tcPr marL="64552" marR="64552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Всеукраїнські учнівські олімпіади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52" marR="64552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Конкурси,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спортивні змагання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Публікації </a:t>
                      </a: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Участь у роботі РМО, ТМО, семінарах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ІІ етап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ІІІ етап</a:t>
                      </a: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9397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2014/</a:t>
                      </a:r>
                    </a:p>
                    <a:p>
                      <a:r>
                        <a:rPr lang="uk-UA" sz="1000" dirty="0" smtClean="0"/>
                        <a:t>2015</a:t>
                      </a:r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ІІІ місце Змагання з допризовної підготовки юнаків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366">
                <a:tc>
                  <a:txBody>
                    <a:bodyPr/>
                    <a:lstStyle/>
                    <a:p>
                      <a:r>
                        <a:rPr lang="uk-UA" sz="1000" dirty="0" smtClean="0"/>
                        <a:t>2015/</a:t>
                      </a:r>
                    </a:p>
                    <a:p>
                      <a:r>
                        <a:rPr lang="uk-UA" sz="1000" dirty="0" smtClean="0"/>
                        <a:t>2016</a:t>
                      </a:r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ІІ місце по змаганнях конкурсу «Сокіл  Джура»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2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2016/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solidFill>
                            <a:schemeClr val="tx1"/>
                          </a:solidFill>
                        </a:rPr>
                        <a:t>ІІ</a:t>
                      </a:r>
                      <a:r>
                        <a:rPr lang="uk-UA" sz="1100" baseline="0" dirty="0" smtClean="0">
                          <a:solidFill>
                            <a:schemeClr val="tx1"/>
                          </a:solidFill>
                        </a:rPr>
                        <a:t>І місце у </a:t>
                      </a:r>
                      <a:r>
                        <a:rPr lang="uk-UA" sz="1100" baseline="0" dirty="0" err="1" smtClean="0">
                          <a:solidFill>
                            <a:schemeClr val="tx1"/>
                          </a:solidFill>
                        </a:rPr>
                        <a:t>Всеукраїнсьому</a:t>
                      </a:r>
                      <a:r>
                        <a:rPr lang="uk-UA" sz="1100" baseline="0" dirty="0" smtClean="0">
                          <a:solidFill>
                            <a:schemeClr val="tx1"/>
                          </a:solidFill>
                        </a:rPr>
                        <a:t> експедиція учнівської і </a:t>
                      </a:r>
                      <a:r>
                        <a:rPr lang="uk-UA" sz="1100" baseline="0" dirty="0" err="1" smtClean="0">
                          <a:solidFill>
                            <a:schemeClr val="tx1"/>
                          </a:solidFill>
                        </a:rPr>
                        <a:t>студенської</a:t>
                      </a:r>
                      <a:r>
                        <a:rPr lang="uk-UA" sz="1100" baseline="0" dirty="0" smtClean="0">
                          <a:solidFill>
                            <a:schemeClr val="tx1"/>
                          </a:solidFill>
                        </a:rPr>
                        <a:t> молоді «Моя Батьківщина  Україна «  (напрям «З попелу Забуття»)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01605"/>
              </p:ext>
            </p:extLst>
          </p:nvPr>
        </p:nvGraphicFramePr>
        <p:xfrm>
          <a:off x="0" y="44450"/>
          <a:ext cx="9108504" cy="684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935"/>
                <a:gridCol w="1290928"/>
                <a:gridCol w="1290928"/>
                <a:gridCol w="1290928"/>
                <a:gridCol w="1290928"/>
                <a:gridCol w="2581857"/>
              </a:tblGrid>
              <a:tr h="14890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Роки </a:t>
                      </a:r>
                    </a:p>
                  </a:txBody>
                  <a:tcPr marL="64552" marR="64552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Всеукраїнські учнівські олімпіади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52" marR="64552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Конкурси,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спортивні змагання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Публікації </a:t>
                      </a: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Участь у роботі РМО, ТМО, семінарах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8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ІІ етап </a:t>
                      </a: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ІІІ етап</a:t>
                      </a:r>
                    </a:p>
                  </a:txBody>
                  <a:tcPr marL="64552" marR="645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8932">
                <a:tc>
                  <a:txBody>
                    <a:bodyPr/>
                    <a:lstStyle/>
                    <a:p>
                      <a:r>
                        <a:rPr lang="uk-UA" sz="1000" dirty="0" smtClean="0">
                          <a:solidFill>
                            <a:schemeClr val="tx1"/>
                          </a:solidFill>
                        </a:rPr>
                        <a:t>2017/2018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Член журі ІІ етапу Всеукраїнської</a:t>
                      </a:r>
                      <a:r>
                        <a:rPr lang="uk-UA" sz="1400" baseline="0" dirty="0" smtClean="0"/>
                        <a:t> учнівської олімпіади з історії</a:t>
                      </a:r>
                      <a:endParaRPr lang="ru-RU" sz="1400" dirty="0"/>
                    </a:p>
                    <a:p>
                      <a:r>
                        <a:rPr lang="uk-UA" sz="1400" dirty="0" smtClean="0"/>
                        <a:t>Всеукраїнська</a:t>
                      </a:r>
                      <a:r>
                        <a:rPr lang="uk-UA" sz="1400" baseline="0" dirty="0" smtClean="0"/>
                        <a:t> </a:t>
                      </a:r>
                      <a:r>
                        <a:rPr lang="uk-UA" sz="1400" baseline="0" dirty="0" err="1" smtClean="0"/>
                        <a:t>інтернет</a:t>
                      </a:r>
                      <a:r>
                        <a:rPr lang="uk-UA" sz="1400" baseline="0" dirty="0" smtClean="0"/>
                        <a:t> -  олімпіада «На Урок»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Районне </a:t>
                      </a:r>
                      <a:r>
                        <a:rPr kumimoji="0" lang="uk-UA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методоб’єднання</a:t>
                      </a: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вчителів </a:t>
                      </a:r>
                      <a:r>
                        <a:rPr kumimoji="0" lang="uk-UA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історії , правознавства і захисту Вітчизни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8082">
                <a:tc rowSpan="2">
                  <a:txBody>
                    <a:bodyPr/>
                    <a:lstStyle/>
                    <a:p>
                      <a:r>
                        <a:rPr lang="uk-UA" sz="1300" dirty="0" smtClean="0"/>
                        <a:t>2019/2020</a:t>
                      </a:r>
                      <a:endParaRPr lang="ru-RU" sz="13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ІІІ місце в олімпіаді  правознавства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Учасник  І етапу конкурсу «Вчитель року»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077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ойная волна 3"/>
          <p:cNvSpPr/>
          <p:nvPr/>
        </p:nvSpPr>
        <p:spPr>
          <a:xfrm>
            <a:off x="250825" y="188913"/>
            <a:ext cx="8642350" cy="6480175"/>
          </a:xfrm>
          <a:prstGeom prst="doubleWave">
            <a:avLst>
              <a:gd name="adj1" fmla="val 6250"/>
              <a:gd name="adj2" fmla="val -27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David" pitchFamily="34" charset="-79"/>
              </a:rPr>
              <a:t>Найважливіше завдання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David" pitchFamily="34" charset="-79"/>
              </a:rPr>
              <a:t>вчителя - розпізнати, виявити, розкрити, виростити, виплекати в кожного учня його неповторно індивідуальний талант </a:t>
            </a:r>
            <a:endParaRPr lang="uk-UA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514600" lvl="8" indent="0">
              <a:buFont typeface="Symbol" pitchFamily="18" charset="2"/>
              <a:buNone/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Дякую за увагу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058863"/>
            <a:ext cx="7559675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endParaRPr lang="uk-UA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endParaRPr lang="uk-UA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Прізвище, ім'я, по батькові</a:t>
            </a:r>
            <a:r>
              <a:rPr lang="en-US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Стратійчук</a:t>
            </a: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Василь Іванович.</a:t>
            </a: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Рік народження: 28. 09. 1992р.</a:t>
            </a:r>
            <a:endParaRPr lang="en-US" sz="2400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Посада: вчитель історії </a:t>
            </a:r>
            <a:r>
              <a:rPr lang="en-US" sz="2400" b="1" i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,Захисту Вітчизни та </a:t>
            </a: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endParaRPr lang="en-US" sz="2400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Класи, в яких викладає: </a:t>
            </a:r>
            <a:r>
              <a:rPr lang="uk-UA" sz="2400" b="1" i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9 - </a:t>
            </a: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endParaRPr lang="en-US" sz="2400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Назва навчального закладу, який </a:t>
            </a:r>
            <a:r>
              <a:rPr lang="uk-UA" sz="2400" b="1" i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закінчив: </a:t>
            </a:r>
            <a:endParaRPr lang="uk-UA" sz="2400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r">
              <a:buClr>
                <a:srgbClr val="5BD078"/>
              </a:buClr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Чернівецький національний університет</a:t>
            </a:r>
          </a:p>
          <a:p>
            <a:pPr marL="273050" indent="-273050" algn="r">
              <a:buClr>
                <a:srgbClr val="5BD078"/>
              </a:buClr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ім. Ю. </a:t>
            </a:r>
            <a:r>
              <a:rPr lang="uk-UA" sz="2400" b="1" i="1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Федьковича</a:t>
            </a: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2014 р.</a:t>
            </a: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Фах за дипломом: </a:t>
            </a:r>
            <a:r>
              <a:rPr lang="uk-UA" sz="2400" b="1" i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вчитель історії</a:t>
            </a: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Кваліфікація: вчитель історії.</a:t>
            </a:r>
            <a:endParaRPr lang="en-US" sz="2400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Педагогічний стаж: </a:t>
            </a:r>
            <a:r>
              <a:rPr lang="en-US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5 років. </a:t>
            </a:r>
            <a:endParaRPr lang="en-US" sz="2400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r>
              <a:rPr lang="uk-UA" sz="2400" b="1" i="1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Рік попереднього </a:t>
            </a:r>
            <a:r>
              <a:rPr lang="uk-UA" sz="2400" b="1" i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атестування:н</a:t>
            </a:r>
            <a:r>
              <a:rPr lang="uk-UA" sz="2400" b="1" i="1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е атестувався </a:t>
            </a:r>
            <a:endParaRPr lang="en-US" sz="2400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Clr>
                <a:srgbClr val="5BD078"/>
              </a:buClr>
              <a:buFont typeface="Wingdings 2" pitchFamily="18" charset="2"/>
              <a:buChar char=""/>
            </a:pPr>
            <a:endParaRPr lang="en-US" b="1" i="1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Двойная волна 1"/>
          <p:cNvSpPr/>
          <p:nvPr/>
        </p:nvSpPr>
        <p:spPr>
          <a:xfrm>
            <a:off x="1403648" y="447053"/>
            <a:ext cx="5544616" cy="1224136"/>
          </a:xfrm>
          <a:prstGeom prst="doubleWave">
            <a:avLst/>
          </a:prstGeom>
        </p:spPr>
        <p:style>
          <a:lnRef idx="2">
            <a:schemeClr val="accent2"/>
          </a:lnRef>
          <a:fillRef idx="1002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Анкетні дані</a:t>
            </a: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sz="3600" b="1" dirty="0">
                <a:solidFill>
                  <a:schemeClr val="tx1"/>
                </a:solidFill>
              </a:rPr>
              <a:t>Не кожна людина геній, але кожна , - особистість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1547664" y="620688"/>
            <a:ext cx="5761037" cy="1800225"/>
          </a:xfrm>
          <a:prstGeom prst="wave">
            <a:avLst>
              <a:gd name="adj1" fmla="val 12500"/>
              <a:gd name="adj2" fmla="val -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>
                <a:solidFill>
                  <a:schemeClr val="tx1"/>
                </a:solidFill>
              </a:rPr>
              <a:t>Життєве</a:t>
            </a:r>
            <a:r>
              <a:rPr lang="en-US" sz="4000" b="1" i="1" dirty="0">
                <a:solidFill>
                  <a:schemeClr val="tx1"/>
                </a:solidFill>
              </a:rPr>
              <a:t> </a:t>
            </a:r>
            <a:r>
              <a:rPr lang="uk-UA" sz="4000" b="1" i="1" dirty="0">
                <a:solidFill>
                  <a:schemeClr val="tx1"/>
                </a:solidFill>
              </a:rPr>
              <a:t>кредо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2309813"/>
            <a:ext cx="8353425" cy="3016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algn="ctr">
              <a:buClr>
                <a:srgbClr val="5BD078"/>
              </a:buClr>
            </a:pPr>
            <a:endParaRPr lang="uk-UA" sz="32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Times New Roman" pitchFamily="18" charset="0"/>
            </a:endParaRPr>
          </a:p>
          <a:p>
            <a:pPr marL="273050" indent="-273050" algn="ctr">
              <a:buClr>
                <a:srgbClr val="5BD078"/>
              </a:buClr>
            </a:pPr>
            <a:endParaRPr lang="uk-UA" sz="32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cs typeface="Times New Roman" pitchFamily="18" charset="0"/>
            </a:endParaRPr>
          </a:p>
          <a:p>
            <a:pPr marL="273050" indent="-273050" algn="ctr">
              <a:buClr>
                <a:srgbClr val="5BD078"/>
              </a:buClr>
            </a:pPr>
            <a:r>
              <a:rPr lang="uk-UA" sz="3200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  <a:cs typeface="Times New Roman" pitchFamily="18" charset="0"/>
              </a:rPr>
              <a:t>Впровадження новітніх педагогічних технологій, для забезпечення особистісно-орієнтованого навчання і виховання школярів на уроках </a:t>
            </a:r>
            <a:r>
              <a:rPr lang="uk-UA" sz="3200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історії</a:t>
            </a:r>
            <a:endParaRPr lang="en-US" sz="44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Двойная волна 1"/>
          <p:cNvSpPr/>
          <p:nvPr/>
        </p:nvSpPr>
        <p:spPr>
          <a:xfrm>
            <a:off x="1187624" y="1052736"/>
            <a:ext cx="6624736" cy="1800199"/>
          </a:xfrm>
          <a:prstGeom prst="doubleWave">
            <a:avLst>
              <a:gd name="adj1" fmla="val 12500"/>
              <a:gd name="adj2" fmla="val -902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Проблема, над якою працює </a:t>
            </a:r>
            <a:br>
              <a:rPr lang="uk-UA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8328"/>
            <a:ext cx="6264696" cy="1578504"/>
          </a:xfrm>
          <a:prstGeom prst="doubleWav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особистісного навчання</a:t>
            </a:r>
            <a:endParaRPr lang="ru-RU" sz="2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2060575"/>
            <a:ext cx="8712200" cy="4065588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dirty="0" smtClean="0"/>
              <a:t> 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>
                <a:solidFill>
                  <a:schemeClr val="tx1"/>
                </a:solidFill>
              </a:rPr>
              <a:t>визначити життєвий досвід кожного учня, пізнавальні здібності, рівень інтелекту, інтереси, які спочатку треба розкрити, а потім розвинути у навчальному процесі;</a:t>
            </a:r>
            <a:endParaRPr lang="ru-RU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формувати позитивну мотивацію учнів до пізнавальної діяльності, потребу в самопізнанні, самореалізації та самовдосконаленні школярів;</a:t>
            </a:r>
            <a:endParaRPr lang="ru-RU" sz="4400" b="1" dirty="0" smtClean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1"/>
                </a:solidFill>
              </a:rPr>
              <a:t>озброїти </a:t>
            </a:r>
            <a:r>
              <a:rPr lang="uk-UA" sz="4400" b="1" dirty="0">
                <a:solidFill>
                  <a:schemeClr val="tx1"/>
                </a:solidFill>
              </a:rPr>
              <a:t>учнів механізмом адаптації, саморегуляції, самозахисту, самовиховання необхідних для сучасної людини.</a:t>
            </a:r>
            <a:endParaRPr lang="ru-RU" sz="4400" b="1" dirty="0">
              <a:solidFill>
                <a:schemeClr val="tx1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ndara" pitchFamily="34" charset="0"/>
              </a:rPr>
              <a:t>-</a:t>
            </a:r>
            <a:endParaRPr lang="ru-RU">
              <a:latin typeface="Candara" pitchFamily="34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939179" y="476672"/>
            <a:ext cx="5904656" cy="1296144"/>
          </a:xfrm>
          <a:prstGeom prst="doubleWave">
            <a:avLst>
              <a:gd name="adj1" fmla="val 6250"/>
              <a:gd name="adj2" fmla="val 219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Основні методи та засоби особистісно-орієнтованого навчання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5651500" y="1773238"/>
            <a:ext cx="2520950" cy="2447925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j-lt"/>
              </a:rPr>
              <a:t>Установіть відповідність</a:t>
            </a:r>
            <a:endParaRPr lang="ru-RU" sz="2000" b="1" dirty="0">
              <a:latin typeface="+mj-lt"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203575" y="4221163"/>
            <a:ext cx="2371725" cy="220821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Arial" charset="0"/>
                <a:cs typeface="Arial" charset="0"/>
              </a:rPr>
              <a:t>Брейн-ринг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939800" y="4221163"/>
            <a:ext cx="2190750" cy="234156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j-lt"/>
              </a:rPr>
              <a:t>Мозковий штурм</a:t>
            </a:r>
            <a:endParaRPr lang="ru-RU" sz="2000" b="1" dirty="0">
              <a:latin typeface="+mj-lt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2846388" y="1982788"/>
            <a:ext cx="2012950" cy="1951037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j-lt"/>
              </a:rPr>
              <a:t>Поміркуйте й оберіть</a:t>
            </a:r>
            <a:endParaRPr lang="ru-RU" sz="2000" b="1" dirty="0">
              <a:latin typeface="+mj-lt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42875" y="1982788"/>
            <a:ext cx="2106613" cy="19431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j-lt"/>
              </a:rPr>
              <a:t>Знайди пару</a:t>
            </a:r>
            <a:endParaRPr lang="ru-RU" sz="2000" b="1" dirty="0">
              <a:latin typeface="+mj-lt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5961063" y="4475163"/>
            <a:ext cx="2159000" cy="2087562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+mj-lt"/>
              </a:rPr>
              <a:t>Відкритий мікрофон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1511382" y="260648"/>
            <a:ext cx="4033838" cy="1584325"/>
          </a:xfrm>
          <a:prstGeom prst="wave">
            <a:avLst>
              <a:gd name="adj1" fmla="val 12500"/>
              <a:gd name="adj2" fmla="val -23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 учнівських проектів та їх захист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F:\фото11\DSC03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55499" y="1988840"/>
            <a:ext cx="2588309" cy="1964974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sp>
        <p:nvSpPr>
          <p:cNvPr id="10" name="Волна 9"/>
          <p:cNvSpPr/>
          <p:nvPr/>
        </p:nvSpPr>
        <p:spPr>
          <a:xfrm>
            <a:off x="4716463" y="2695575"/>
            <a:ext cx="4129087" cy="15113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Використання елементів мультимедійних технологій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ad\Desktop\20190123_1502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/>
          <a:stretch/>
        </p:blipFill>
        <p:spPr bwMode="auto">
          <a:xfrm>
            <a:off x="2483768" y="4224364"/>
            <a:ext cx="33890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\Desktop\20190123_1502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50" y="533160"/>
            <a:ext cx="2883221" cy="21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251520" y="548679"/>
            <a:ext cx="4104456" cy="1503629"/>
          </a:xfrm>
          <a:prstGeom prst="wave">
            <a:avLst>
              <a:gd name="adj1" fmla="val 10153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Робота учнів у динамічних групах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2" descr="D:\фото від степанії василавни\DSC03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63121" y="2276872"/>
            <a:ext cx="1870364" cy="1483822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2" name="Picture 6" descr="I:\DCIM\100_FUJI\DSCF030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796136" y="404664"/>
            <a:ext cx="301550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3" name="Picture 5" descr="I:\DCIM\100_FUJI\DSCF0302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558215" y="4857503"/>
            <a:ext cx="2664297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4" name="Picture 2" descr="F:\фото11\DSCF3226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332838" y="4284396"/>
            <a:ext cx="2694827" cy="2080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5" name="Волна 14"/>
          <p:cNvSpPr/>
          <p:nvPr/>
        </p:nvSpPr>
        <p:spPr>
          <a:xfrm>
            <a:off x="5940152" y="2636912"/>
            <a:ext cx="3087513" cy="136815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Уроки-практикуми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ad\Desktop\20190123_1501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84" y="2079564"/>
            <a:ext cx="2937395" cy="220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250825" y="549275"/>
            <a:ext cx="3384550" cy="1223963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Позакласна робота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3" descr="C:\Users\Настя\Desktop\Створити папку\DSC00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08" y="1836301"/>
            <a:ext cx="3131840" cy="2063745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 descr="H:\Свято про природу 6-Б 26.11\6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3635896" y="548680"/>
            <a:ext cx="2339752" cy="1869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4" descr="C:\Users\Настя\Desktop\Створити папку\DSC03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01" y="4212714"/>
            <a:ext cx="2794347" cy="19525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Волна 7"/>
          <p:cNvSpPr/>
          <p:nvPr/>
        </p:nvSpPr>
        <p:spPr>
          <a:xfrm>
            <a:off x="5975350" y="2133600"/>
            <a:ext cx="3168650" cy="12954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tx1"/>
                </a:solidFill>
              </a:rPr>
              <a:t>Екскурсії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User\Desktop\учні похід у стіжок\DSCF229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283074" y="2778313"/>
            <a:ext cx="2441054" cy="18286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0" name="Picture 4" descr="C:\Users\User\Desktop\учні похід у стіжок\DSCF2297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73499" y="3428999"/>
            <a:ext cx="2318981" cy="187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1" name="Picture 2" descr="H:\фото з дітьми у Стіжку1\DSCF3148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067944" y="4756729"/>
            <a:ext cx="2684153" cy="17671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2" name="Рисунок 11" descr="C:\Users\User\Desktop\DCIM\101PHOTO\SAM_1219.JPG"/>
          <p:cNvPicPr/>
          <p:nvPr/>
        </p:nvPicPr>
        <p:blipFill rotWithShape="1">
          <a:blip r:embed="rId8" cstate="print">
            <a:extLst/>
          </a:blip>
          <a:srcRect b="13137"/>
          <a:stretch/>
        </p:blipFill>
        <p:spPr bwMode="auto">
          <a:xfrm>
            <a:off x="6372201" y="548680"/>
            <a:ext cx="2376264" cy="1548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661</TotalTime>
  <Words>405</Words>
  <Application>Microsoft Office PowerPoint</Application>
  <PresentationFormat>Экран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 </vt:lpstr>
      <vt:lpstr>Презентация PowerPoint</vt:lpstr>
      <vt:lpstr>Презентация PowerPoint</vt:lpstr>
      <vt:lpstr>Мета особистісного навчання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Таблиця результативності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ad</cp:lastModifiedBy>
  <cp:revision>99</cp:revision>
  <dcterms:created xsi:type="dcterms:W3CDTF">2015-01-26T16:51:05Z</dcterms:created>
  <dcterms:modified xsi:type="dcterms:W3CDTF">2019-11-19T14:30:39Z</dcterms:modified>
</cp:coreProperties>
</file>